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74" r:id="rId8"/>
    <p:sldId id="275" r:id="rId9"/>
    <p:sldId id="289" r:id="rId10"/>
    <p:sldId id="290" r:id="rId11"/>
    <p:sldId id="291" r:id="rId12"/>
    <p:sldId id="292" r:id="rId13"/>
    <p:sldId id="293" r:id="rId14"/>
    <p:sldId id="276" r:id="rId15"/>
    <p:sldId id="277" r:id="rId16"/>
    <p:sldId id="278" r:id="rId17"/>
    <p:sldId id="279" r:id="rId18"/>
    <p:sldId id="281" r:id="rId19"/>
    <p:sldId id="282" r:id="rId20"/>
    <p:sldId id="284" r:id="rId21"/>
    <p:sldId id="283" r:id="rId22"/>
    <p:sldId id="259" r:id="rId23"/>
    <p:sldId id="285" r:id="rId24"/>
    <p:sldId id="286" r:id="rId25"/>
    <p:sldId id="287" r:id="rId26"/>
    <p:sldId id="288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8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9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6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4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8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8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5A50F-2741-D842-91E4-DCC7CE43C776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4CBC-3366-A247-A93A-BBE582104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0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 155: Energy and Water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May 18, 2017 notes – course </a:t>
            </a:r>
            <a:r>
              <a:rPr lang="en-US" smtClean="0"/>
              <a:t>overview after 7.5 weeks…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0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b="1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decides who experiences the problems and how are the decisions made?</a:t>
            </a:r>
          </a:p>
          <a:p>
            <a:pPr algn="ctr"/>
            <a:r>
              <a:rPr lang="en-US" sz="3600" i="1" dirty="0" smtClean="0"/>
              <a:t>Some societies care about outcomes</a:t>
            </a:r>
          </a:p>
        </p:txBody>
      </p:sp>
    </p:spTree>
    <p:extLst>
      <p:ext uri="{BB962C8B-B14F-4D97-AF65-F5344CB8AC3E}">
        <p14:creationId xmlns:p14="http://schemas.microsoft.com/office/powerpoint/2010/main" val="168864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b="1" dirty="0" smtClean="0"/>
              <a:t>Who decides who experiences the problems and how are the decisions made?</a:t>
            </a:r>
          </a:p>
          <a:p>
            <a:pPr algn="ctr"/>
            <a:r>
              <a:rPr lang="en-US" sz="3600" i="1" dirty="0" smtClean="0"/>
              <a:t>Some societies care about process.</a:t>
            </a:r>
          </a:p>
        </p:txBody>
      </p:sp>
    </p:spTree>
    <p:extLst>
      <p:ext uri="{BB962C8B-B14F-4D97-AF65-F5344CB8AC3E}">
        <p14:creationId xmlns:p14="http://schemas.microsoft.com/office/powerpoint/2010/main" val="226656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b="1" dirty="0" smtClean="0"/>
              <a:t>Who decides who experiences the problems and how are the decisions made?</a:t>
            </a:r>
          </a:p>
          <a:p>
            <a:pPr algn="ctr"/>
            <a:r>
              <a:rPr lang="en-US" sz="3600" i="1" dirty="0" smtClean="0"/>
              <a:t>This distinction is crucial to how decisions are made.</a:t>
            </a:r>
          </a:p>
        </p:txBody>
      </p:sp>
    </p:spTree>
    <p:extLst>
      <p:ext uri="{BB962C8B-B14F-4D97-AF65-F5344CB8AC3E}">
        <p14:creationId xmlns:p14="http://schemas.microsoft.com/office/powerpoint/2010/main" val="3274733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b="1" dirty="0" smtClean="0"/>
              <a:t>Who decides who experiences the problems and how are the decisions made?</a:t>
            </a:r>
          </a:p>
          <a:p>
            <a:pPr algn="ctr"/>
            <a:r>
              <a:rPr lang="en-US" sz="3600" i="1" dirty="0" smtClean="0"/>
              <a:t>Either can be argued as “right.”</a:t>
            </a:r>
          </a:p>
        </p:txBody>
      </p:sp>
    </p:spTree>
    <p:extLst>
      <p:ext uri="{BB962C8B-B14F-4D97-AF65-F5344CB8AC3E}">
        <p14:creationId xmlns:p14="http://schemas.microsoft.com/office/powerpoint/2010/main" val="253054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Examples of benefits: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Better human health</a:t>
            </a:r>
          </a:p>
          <a:p>
            <a:pPr algn="ctr"/>
            <a:r>
              <a:rPr lang="en-US" sz="3600" dirty="0" smtClean="0"/>
              <a:t>Stronger economy</a:t>
            </a:r>
          </a:p>
          <a:p>
            <a:pPr algn="ctr"/>
            <a:r>
              <a:rPr lang="en-US" sz="3600" dirty="0" smtClean="0"/>
              <a:t>Plenty of food</a:t>
            </a:r>
            <a:endParaRPr lang="en-US" sz="3600" dirty="0" smtClean="0"/>
          </a:p>
          <a:p>
            <a:pPr algn="ctr"/>
            <a:r>
              <a:rPr lang="en-US" sz="3600" dirty="0" smtClean="0"/>
              <a:t>More life opportunities</a:t>
            </a:r>
          </a:p>
          <a:p>
            <a:pPr algn="ctr"/>
            <a:r>
              <a:rPr lang="en-US" sz="3600" dirty="0" smtClean="0"/>
              <a:t>Cheaper to do things people enjoy doing (travel, recreation)</a:t>
            </a:r>
          </a:p>
          <a:p>
            <a:pPr algn="ctr"/>
            <a:r>
              <a:rPr lang="en-US" sz="3600" dirty="0" smtClean="0"/>
              <a:t>Preserving regions that people value.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9480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740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Examples of potential costs: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Air, water, and ground pollution</a:t>
            </a:r>
          </a:p>
          <a:p>
            <a:pPr algn="ctr"/>
            <a:r>
              <a:rPr lang="en-US" sz="3600" dirty="0" smtClean="0"/>
              <a:t>Climate change</a:t>
            </a:r>
          </a:p>
          <a:p>
            <a:pPr algn="ctr"/>
            <a:r>
              <a:rPr lang="en-US" sz="3600" dirty="0" smtClean="0"/>
              <a:t>Higher risk of disasters</a:t>
            </a:r>
          </a:p>
          <a:p>
            <a:pPr algn="ctr"/>
            <a:r>
              <a:rPr lang="en-US" sz="3600" dirty="0" smtClean="0"/>
              <a:t>Dependence on systems with high failure risk</a:t>
            </a:r>
          </a:p>
          <a:p>
            <a:pPr algn="ctr"/>
            <a:r>
              <a:rPr lang="en-US" sz="3600" dirty="0" smtClean="0"/>
              <a:t>Social breakdown from unfair distribution of benefits and costs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73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Here is how TIM 155 has framed these questions: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1.  Provide background on the physical and biological aspects of energy and water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8403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Here is how TIM 155 has framed these questions: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2. Provide background on the management of the systems: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Engineering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Financial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Governance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(other forms of </a:t>
            </a:r>
            <a:r>
              <a:rPr lang="en-US" sz="3600" i="1" dirty="0" smtClean="0"/>
              <a:t>capital</a:t>
            </a:r>
            <a:r>
              <a:rPr lang="en-US" sz="3600" dirty="0" smtClean="0"/>
              <a:t>)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2660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Here is how TIM 155 has framed these questions: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3. Provide background on the benefits and costs of energy and water systems. (e.g., climate change)   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31197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Here is how TIM 155 has framed these questions: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4.  Frame governance questions as “market vs. government” control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7141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864" y="1755077"/>
            <a:ext cx="77257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Energy and Water Systems are essential</a:t>
            </a:r>
          </a:p>
          <a:p>
            <a:pPr algn="ctr"/>
            <a:r>
              <a:rPr lang="en-US" sz="3200" dirty="0" smtClean="0"/>
              <a:t>to urban, agricultural, and industrial systems.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17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Here is how TIM 155 has framed these questions: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5</a:t>
            </a:r>
            <a:r>
              <a:rPr lang="en-US" sz="3600" dirty="0" smtClean="0"/>
              <a:t>.  Look at how decisions are actually made (far more complex).</a:t>
            </a:r>
          </a:p>
          <a:p>
            <a:pPr algn="ctr"/>
            <a:r>
              <a:rPr lang="en-US" sz="3600" dirty="0" smtClean="0"/>
              <a:t> </a:t>
            </a:r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7918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Finishing the quarter, we:</a:t>
            </a:r>
          </a:p>
          <a:p>
            <a:pPr algn="ctr"/>
            <a:r>
              <a:rPr lang="en-US" sz="3600" dirty="0" smtClean="0"/>
              <a:t> 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Complete our renewable energy discussion 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turn to water finance and water quality issues, and then 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Examine systems that extensively utilize or impact water and energy.</a:t>
            </a:r>
          </a:p>
        </p:txBody>
      </p:sp>
    </p:spTree>
    <p:extLst>
      <p:ext uri="{BB962C8B-B14F-4D97-AF65-F5344CB8AC3E}">
        <p14:creationId xmlns:p14="http://schemas.microsoft.com/office/powerpoint/2010/main" val="164432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430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Possible takeaways from TIM 155: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Introduction to the fields of energy and water</a:t>
            </a:r>
          </a:p>
        </p:txBody>
      </p:sp>
    </p:spTree>
    <p:extLst>
      <p:ext uri="{BB962C8B-B14F-4D97-AF65-F5344CB8AC3E}">
        <p14:creationId xmlns:p14="http://schemas.microsoft.com/office/powerpoint/2010/main" val="1034796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Possible takeaways from TIM 155:</a:t>
            </a:r>
          </a:p>
          <a:p>
            <a:pPr marL="571500" indent="-571500" algn="ctr">
              <a:buFontTx/>
              <a:buChar char="-"/>
            </a:pPr>
            <a:endParaRPr lang="en-US" sz="3600" dirty="0" smtClean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Appreciation for the importance of these fields to everyone’s lives</a:t>
            </a:r>
          </a:p>
        </p:txBody>
      </p:sp>
    </p:spTree>
    <p:extLst>
      <p:ext uri="{BB962C8B-B14F-4D97-AF65-F5344CB8AC3E}">
        <p14:creationId xmlns:p14="http://schemas.microsoft.com/office/powerpoint/2010/main" val="14792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Possible takeaways from TIM 155: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Understanding some of the challenges society faces in managing energy and water systems</a:t>
            </a:r>
          </a:p>
        </p:txBody>
      </p:sp>
    </p:spTree>
    <p:extLst>
      <p:ext uri="{BB962C8B-B14F-4D97-AF65-F5344CB8AC3E}">
        <p14:creationId xmlns:p14="http://schemas.microsoft.com/office/powerpoint/2010/main" val="14792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Possible takeaways from TIM 155: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Building a sense of how society will address the problems, i.e., combinations of the 5 forms of capital and how they are governed/allocated to achieve societal goals.</a:t>
            </a:r>
          </a:p>
        </p:txBody>
      </p:sp>
    </p:spTree>
    <p:extLst>
      <p:ext uri="{BB962C8B-B14F-4D97-AF65-F5344CB8AC3E}">
        <p14:creationId xmlns:p14="http://schemas.microsoft.com/office/powerpoint/2010/main" val="14792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12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5515" y="1507716"/>
            <a:ext cx="59794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Energy and water arrive in usable form (as “</a:t>
            </a:r>
            <a:r>
              <a:rPr lang="en-US" sz="3600" dirty="0" err="1" smtClean="0"/>
              <a:t>Exergy</a:t>
            </a:r>
            <a:r>
              <a:rPr lang="en-US" sz="3600" dirty="0" smtClean="0"/>
              <a:t>”) at times, in locations, and in forms that are not optimal for human use. </a:t>
            </a:r>
          </a:p>
        </p:txBody>
      </p:sp>
    </p:spTree>
    <p:extLst>
      <p:ext uri="{BB962C8B-B14F-4D97-AF65-F5344CB8AC3E}">
        <p14:creationId xmlns:p14="http://schemas.microsoft.com/office/powerpoint/2010/main" val="120373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1507716"/>
            <a:ext cx="59794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We </a:t>
            </a:r>
            <a:r>
              <a:rPr lang="en-US" sz="3600" b="1" i="1" dirty="0" smtClean="0"/>
              <a:t>manage</a:t>
            </a:r>
            <a:r>
              <a:rPr lang="en-US" sz="3600" dirty="0" smtClean="0"/>
              <a:t> energy and water resources in order to get as much value from the systems as we can.</a:t>
            </a:r>
          </a:p>
        </p:txBody>
      </p:sp>
    </p:spTree>
    <p:extLst>
      <p:ext uri="{BB962C8B-B14F-4D97-AF65-F5344CB8AC3E}">
        <p14:creationId xmlns:p14="http://schemas.microsoft.com/office/powerpoint/2010/main" val="98647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There is also value in leaving energy and water  systems alone: underlying biotic and abiotic systems are adapted to them as they are.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The “value” takes the form of providing benefits or services to human society, and/or maintaining existing systems.</a:t>
            </a:r>
          </a:p>
        </p:txBody>
      </p:sp>
    </p:spTree>
    <p:extLst>
      <p:ext uri="{BB962C8B-B14F-4D97-AF65-F5344CB8AC3E}">
        <p14:creationId xmlns:p14="http://schemas.microsoft.com/office/powerpoint/2010/main" val="230350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Managing energy and water systems create both benefits and problems. 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The benefits can be both intentional and unintentional.</a:t>
            </a:r>
          </a:p>
          <a:p>
            <a:pPr algn="ctr"/>
            <a:r>
              <a:rPr lang="en-US" sz="3600" i="1" dirty="0" smtClean="0"/>
              <a:t>Examples?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The problems can be both anticipated and unanticipated.</a:t>
            </a:r>
          </a:p>
          <a:p>
            <a:pPr algn="ctr"/>
            <a:r>
              <a:rPr lang="en-US" sz="3600" i="1" dirty="0" smtClean="0"/>
              <a:t>Examples?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328143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gets the benefits?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decides who gets the benefits and how are the decision made?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pays for the systems?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What aspects of the cost of the system are included in the price?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54342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decides who experiences the problems and how are the decisions made?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How does society deal with unexpected problems?</a:t>
            </a:r>
          </a:p>
        </p:txBody>
      </p:sp>
    </p:spTree>
    <p:extLst>
      <p:ext uri="{BB962C8B-B14F-4D97-AF65-F5344CB8AC3E}">
        <p14:creationId xmlns:p14="http://schemas.microsoft.com/office/powerpoint/2010/main" val="105476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5515" y="565967"/>
            <a:ext cx="597945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Society faces numerous decisions:</a:t>
            </a:r>
          </a:p>
          <a:p>
            <a:pPr algn="ctr"/>
            <a:endParaRPr lang="en-US" sz="3600" dirty="0"/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experiences the problems?</a:t>
            </a:r>
          </a:p>
          <a:p>
            <a:pPr marL="571500" indent="-571500" algn="ctr">
              <a:buFontTx/>
              <a:buChar char="-"/>
            </a:pPr>
            <a:r>
              <a:rPr lang="en-US" sz="3600" dirty="0" smtClean="0"/>
              <a:t>Who decides who experiences the problems and how are the decisions made?</a:t>
            </a:r>
          </a:p>
          <a:p>
            <a:pPr marL="571500" indent="-571500" algn="ctr">
              <a:buFontTx/>
              <a:buChar char="-"/>
            </a:pPr>
            <a:endParaRPr lang="en-US" sz="3600" dirty="0"/>
          </a:p>
          <a:p>
            <a:pPr algn="ctr"/>
            <a:r>
              <a:rPr lang="en-US" sz="3600" i="1" dirty="0" smtClean="0"/>
              <a:t>A philosophical aside….</a:t>
            </a:r>
          </a:p>
        </p:txBody>
      </p:sp>
    </p:spTree>
    <p:extLst>
      <p:ext uri="{BB962C8B-B14F-4D97-AF65-F5344CB8AC3E}">
        <p14:creationId xmlns:p14="http://schemas.microsoft.com/office/powerpoint/2010/main" val="66764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719</Words>
  <Application>Microsoft Macintosh PowerPoint</Application>
  <PresentationFormat>On-screen Show (4:3)</PresentationFormat>
  <Paragraphs>110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TIM 155: Energy and Water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Santa Cruz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155: Energy and Water Management</dc:title>
  <dc:creator>Brent Haddad</dc:creator>
  <cp:lastModifiedBy>Brent Haddad</cp:lastModifiedBy>
  <cp:revision>10</cp:revision>
  <dcterms:created xsi:type="dcterms:W3CDTF">2017-05-18T15:55:27Z</dcterms:created>
  <dcterms:modified xsi:type="dcterms:W3CDTF">2017-05-19T20:44:32Z</dcterms:modified>
</cp:coreProperties>
</file>